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8" r:id="rId2"/>
  </p:sldIdLst>
  <p:sldSz cx="43891200" cy="32918400"/>
  <p:notesSz cx="6858000" cy="9144000"/>
  <p:embeddedFontLst>
    <p:embeddedFont>
      <p:font typeface="Bree Serif" panose="020B0604020202020204" charset="0"/>
      <p:regular r:id="rId3"/>
    </p:embeddedFon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Open Sans" panose="020B0604020202020204" charset="0"/>
      <p:regular r:id="rId8"/>
      <p:bold r:id="rId9"/>
      <p:italic r:id="rId10"/>
      <p:boldItalic r:id="rId11"/>
    </p:embeddedFont>
  </p:embeddedFontLst>
  <p:custDataLst>
    <p:tags r:id="rId12"/>
  </p:custDataLst>
  <p:defaultTextStyle>
    <a:defPPr>
      <a:defRPr lang="en-US"/>
    </a:defPPr>
    <a:lvl1pPr marL="0" algn="l" defTabSz="438912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1pPr>
    <a:lvl2pPr marL="2194560" algn="l" defTabSz="438912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2pPr>
    <a:lvl3pPr marL="4389120" algn="l" defTabSz="438912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3pPr>
    <a:lvl4pPr marL="6583680" algn="l" defTabSz="438912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4pPr>
    <a:lvl5pPr marL="8778240" algn="l" defTabSz="438912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5pPr>
    <a:lvl6pPr marL="10972800" algn="l" defTabSz="438912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6pPr>
    <a:lvl7pPr marL="13167361" algn="l" defTabSz="438912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7pPr>
    <a:lvl8pPr marL="15361920" algn="l" defTabSz="438912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8pPr>
    <a:lvl9pPr marL="17556480" algn="l" defTabSz="438912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368">
          <p15:clr>
            <a:srgbClr val="A4A3A4"/>
          </p15:clr>
        </p15:guide>
        <p15:guide id="2" pos="1382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ustin Delre" initials="JD" lastIdx="0" clrIdx="0">
    <p:extLst>
      <p:ext uri="{19B8F6BF-5375-455C-9EA6-DF929625EA0E}">
        <p15:presenceInfo xmlns:p15="http://schemas.microsoft.com/office/powerpoint/2012/main" userId="Justin Delr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A1C1C"/>
    <a:srgbClr val="8B1717"/>
    <a:srgbClr val="B51F1F"/>
    <a:srgbClr val="EF5757"/>
    <a:srgbClr val="F27676"/>
    <a:srgbClr val="2D3C50"/>
    <a:srgbClr val="B41E1E"/>
    <a:srgbClr val="F59696"/>
    <a:srgbClr val="0033A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EB4879E-617C-44C3-AA30-4F4BF3533378}" v="59" dt="2019-11-08T14:58:48.778"/>
    <p1510:client id="{CCD63D20-6550-4E1C-AEC6-B9A047653E9C}" v="19" dt="2019-11-08T13:10:59.14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731" autoAdjust="0"/>
    <p:restoredTop sz="94689" autoAdjust="0"/>
  </p:normalViewPr>
  <p:slideViewPr>
    <p:cSldViewPr>
      <p:cViewPr varScale="1">
        <p:scale>
          <a:sx n="20" d="100"/>
          <a:sy n="20" d="100"/>
        </p:scale>
        <p:origin x="870" y="63"/>
      </p:cViewPr>
      <p:guideLst>
        <p:guide orient="horz" pos="10368"/>
        <p:guide pos="1382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commentAuthors" Target="commentAuthors.xml"/><Relationship Id="rId18" Type="http://schemas.microsoft.com/office/2016/11/relationships/changesInfo" Target="changesInfos/changesInfo1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tags" Target="tags/tag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viewProps" Target="viewProps.xml"/><Relationship Id="rId10" Type="http://schemas.openxmlformats.org/officeDocument/2006/relationships/font" Target="fonts/font8.fntdata"/><Relationship Id="rId19" Type="http://schemas.microsoft.com/office/2015/10/relationships/revisionInfo" Target="revisionInfo.xml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asheeda alford" userId="fa6adb0dc5240306" providerId="LiveId" clId="{1EB4879E-617C-44C3-AA30-4F4BF3533378}"/>
    <pc:docChg chg="undo modSld">
      <pc:chgData name="rasheeda alford" userId="fa6adb0dc5240306" providerId="LiveId" clId="{1EB4879E-617C-44C3-AA30-4F4BF3533378}" dt="2019-11-08T16:59:41.165" v="1333" actId="20577"/>
      <pc:docMkLst>
        <pc:docMk/>
      </pc:docMkLst>
      <pc:sldChg chg="modSp">
        <pc:chgData name="rasheeda alford" userId="fa6adb0dc5240306" providerId="LiveId" clId="{1EB4879E-617C-44C3-AA30-4F4BF3533378}" dt="2019-11-08T16:59:41.165" v="1333" actId="20577"/>
        <pc:sldMkLst>
          <pc:docMk/>
          <pc:sldMk cId="2449180790" sldId="258"/>
        </pc:sldMkLst>
        <pc:spChg chg="mod">
          <ac:chgData name="rasheeda alford" userId="fa6adb0dc5240306" providerId="LiveId" clId="{1EB4879E-617C-44C3-AA30-4F4BF3533378}" dt="2019-11-08T15:19:47.113" v="1170" actId="1076"/>
          <ac:spMkLst>
            <pc:docMk/>
            <pc:sldMk cId="2449180790" sldId="258"/>
            <ac:spMk id="4" creationId="{00000000-0000-0000-0000-000000000000}"/>
          </ac:spMkLst>
        </pc:spChg>
        <pc:spChg chg="mod">
          <ac:chgData name="rasheeda alford" userId="fa6adb0dc5240306" providerId="LiveId" clId="{1EB4879E-617C-44C3-AA30-4F4BF3533378}" dt="2019-11-08T14:47:35.802" v="1052" actId="962"/>
          <ac:spMkLst>
            <pc:docMk/>
            <pc:sldMk cId="2449180790" sldId="258"/>
            <ac:spMk id="9" creationId="{00000000-0000-0000-0000-000000000000}"/>
          </ac:spMkLst>
        </pc:spChg>
        <pc:spChg chg="mod">
          <ac:chgData name="rasheeda alford" userId="fa6adb0dc5240306" providerId="LiveId" clId="{1EB4879E-617C-44C3-AA30-4F4BF3533378}" dt="2019-11-08T14:47:32" v="1051" actId="962"/>
          <ac:spMkLst>
            <pc:docMk/>
            <pc:sldMk cId="2449180790" sldId="258"/>
            <ac:spMk id="10" creationId="{00000000-0000-0000-0000-000000000000}"/>
          </ac:spMkLst>
        </pc:spChg>
        <pc:spChg chg="mod">
          <ac:chgData name="rasheeda alford" userId="fa6adb0dc5240306" providerId="LiveId" clId="{1EB4879E-617C-44C3-AA30-4F4BF3533378}" dt="2019-11-08T14:47:24.464" v="1050" actId="962"/>
          <ac:spMkLst>
            <pc:docMk/>
            <pc:sldMk cId="2449180790" sldId="258"/>
            <ac:spMk id="11" creationId="{00000000-0000-0000-0000-000000000000}"/>
          </ac:spMkLst>
        </pc:spChg>
        <pc:spChg chg="mod">
          <ac:chgData name="rasheeda alford" userId="fa6adb0dc5240306" providerId="LiveId" clId="{1EB4879E-617C-44C3-AA30-4F4BF3533378}" dt="2019-11-08T15:22:38.046" v="1182" actId="1076"/>
          <ac:spMkLst>
            <pc:docMk/>
            <pc:sldMk cId="2449180790" sldId="258"/>
            <ac:spMk id="14" creationId="{96D93ECD-B6C6-4112-90D7-E231945E1F30}"/>
          </ac:spMkLst>
        </pc:spChg>
        <pc:spChg chg="mod">
          <ac:chgData name="rasheeda alford" userId="fa6adb0dc5240306" providerId="LiveId" clId="{1EB4879E-617C-44C3-AA30-4F4BF3533378}" dt="2019-11-08T15:22:55.870" v="1184" actId="1076"/>
          <ac:spMkLst>
            <pc:docMk/>
            <pc:sldMk cId="2449180790" sldId="258"/>
            <ac:spMk id="15" creationId="{3372A251-F0BA-4160-BA4B-E2D8E2D287AA}"/>
          </ac:spMkLst>
        </pc:spChg>
        <pc:spChg chg="mod">
          <ac:chgData name="rasheeda alford" userId="fa6adb0dc5240306" providerId="LiveId" clId="{1EB4879E-617C-44C3-AA30-4F4BF3533378}" dt="2019-11-08T16:43:51.668" v="1283" actId="20577"/>
          <ac:spMkLst>
            <pc:docMk/>
            <pc:sldMk cId="2449180790" sldId="258"/>
            <ac:spMk id="18" creationId="{F11B3E59-AE53-4DED-A971-E053DEE116C7}"/>
          </ac:spMkLst>
        </pc:spChg>
        <pc:spChg chg="mod">
          <ac:chgData name="rasheeda alford" userId="fa6adb0dc5240306" providerId="LiveId" clId="{1EB4879E-617C-44C3-AA30-4F4BF3533378}" dt="2019-11-08T15:18:52.897" v="1162" actId="1076"/>
          <ac:spMkLst>
            <pc:docMk/>
            <pc:sldMk cId="2449180790" sldId="258"/>
            <ac:spMk id="19" creationId="{B2352664-69B3-4116-8179-FBD03FBE287B}"/>
          </ac:spMkLst>
        </pc:spChg>
        <pc:spChg chg="mod">
          <ac:chgData name="rasheeda alford" userId="fa6adb0dc5240306" providerId="LiveId" clId="{1EB4879E-617C-44C3-AA30-4F4BF3533378}" dt="2019-11-08T15:20:02.548" v="1172" actId="1076"/>
          <ac:spMkLst>
            <pc:docMk/>
            <pc:sldMk cId="2449180790" sldId="258"/>
            <ac:spMk id="20" creationId="{45ECDD11-8FA4-4EBC-9A33-A65B12940149}"/>
          </ac:spMkLst>
        </pc:spChg>
        <pc:spChg chg="mod">
          <ac:chgData name="rasheeda alford" userId="fa6adb0dc5240306" providerId="LiveId" clId="{1EB4879E-617C-44C3-AA30-4F4BF3533378}" dt="2019-11-08T15:19:10.491" v="1165" actId="1076"/>
          <ac:spMkLst>
            <pc:docMk/>
            <pc:sldMk cId="2449180790" sldId="258"/>
            <ac:spMk id="21" creationId="{C59F2BED-4EC3-48A3-AA9E-8C76922558DA}"/>
          </ac:spMkLst>
        </pc:spChg>
        <pc:spChg chg="mod">
          <ac:chgData name="rasheeda alford" userId="fa6adb0dc5240306" providerId="LiveId" clId="{1EB4879E-617C-44C3-AA30-4F4BF3533378}" dt="2019-11-08T16:59:41.165" v="1333" actId="20577"/>
          <ac:spMkLst>
            <pc:docMk/>
            <pc:sldMk cId="2449180790" sldId="258"/>
            <ac:spMk id="22" creationId="{AD0C73EF-79B2-4B79-A795-62DA7C25D937}"/>
          </ac:spMkLst>
        </pc:spChg>
        <pc:spChg chg="mod">
          <ac:chgData name="rasheeda alford" userId="fa6adb0dc5240306" providerId="LiveId" clId="{1EB4879E-617C-44C3-AA30-4F4BF3533378}" dt="2019-11-08T15:19:16.860" v="1166" actId="1076"/>
          <ac:spMkLst>
            <pc:docMk/>
            <pc:sldMk cId="2449180790" sldId="258"/>
            <ac:spMk id="23" creationId="{9EC2338B-4C2C-41CF-9F5C-6287CBAF3E7A}"/>
          </ac:spMkLst>
        </pc:spChg>
        <pc:spChg chg="mod">
          <ac:chgData name="rasheeda alford" userId="fa6adb0dc5240306" providerId="LiveId" clId="{1EB4879E-617C-44C3-AA30-4F4BF3533378}" dt="2019-11-08T16:50:29.210" v="1290" actId="20577"/>
          <ac:spMkLst>
            <pc:docMk/>
            <pc:sldMk cId="2449180790" sldId="258"/>
            <ac:spMk id="24" creationId="{7E7FC927-124E-4EB7-9F44-39B075F9F524}"/>
          </ac:spMkLst>
        </pc:spChg>
        <pc:spChg chg="mod">
          <ac:chgData name="rasheeda alford" userId="fa6adb0dc5240306" providerId="LiveId" clId="{1EB4879E-617C-44C3-AA30-4F4BF3533378}" dt="2019-11-08T15:21:56.527" v="1179" actId="1076"/>
          <ac:spMkLst>
            <pc:docMk/>
            <pc:sldMk cId="2449180790" sldId="258"/>
            <ac:spMk id="25" creationId="{BBB0E07D-E054-42DE-A138-31D324E10705}"/>
          </ac:spMkLst>
        </pc:spChg>
        <pc:spChg chg="mod">
          <ac:chgData name="rasheeda alford" userId="fa6adb0dc5240306" providerId="LiveId" clId="{1EB4879E-617C-44C3-AA30-4F4BF3533378}" dt="2019-11-08T15:07:16.685" v="1114" actId="1076"/>
          <ac:spMkLst>
            <pc:docMk/>
            <pc:sldMk cId="2449180790" sldId="258"/>
            <ac:spMk id="27" creationId="{00000000-0000-0000-0000-000000000000}"/>
          </ac:spMkLst>
        </pc:spChg>
        <pc:spChg chg="mod">
          <ac:chgData name="rasheeda alford" userId="fa6adb0dc5240306" providerId="LiveId" clId="{1EB4879E-617C-44C3-AA30-4F4BF3533378}" dt="2019-11-08T15:05:50.653" v="1104" actId="1076"/>
          <ac:spMkLst>
            <pc:docMk/>
            <pc:sldMk cId="2449180790" sldId="258"/>
            <ac:spMk id="30" creationId="{00000000-0000-0000-0000-000000000000}"/>
          </ac:spMkLst>
        </pc:spChg>
        <pc:spChg chg="mod">
          <ac:chgData name="rasheeda alford" userId="fa6adb0dc5240306" providerId="LiveId" clId="{1EB4879E-617C-44C3-AA30-4F4BF3533378}" dt="2019-11-08T15:06:01.199" v="1105" actId="1076"/>
          <ac:spMkLst>
            <pc:docMk/>
            <pc:sldMk cId="2449180790" sldId="258"/>
            <ac:spMk id="32" creationId="{00000000-0000-0000-0000-000000000000}"/>
          </ac:spMkLst>
        </pc:spChg>
        <pc:spChg chg="mod">
          <ac:chgData name="rasheeda alford" userId="fa6adb0dc5240306" providerId="LiveId" clId="{1EB4879E-617C-44C3-AA30-4F4BF3533378}" dt="2019-11-08T15:06:23.133" v="1108" actId="1076"/>
          <ac:spMkLst>
            <pc:docMk/>
            <pc:sldMk cId="2449180790" sldId="258"/>
            <ac:spMk id="33" creationId="{00000000-0000-0000-0000-000000000000}"/>
          </ac:spMkLst>
        </pc:spChg>
        <pc:spChg chg="mod">
          <ac:chgData name="rasheeda alford" userId="fa6adb0dc5240306" providerId="LiveId" clId="{1EB4879E-617C-44C3-AA30-4F4BF3533378}" dt="2019-11-08T15:08:38.592" v="1123" actId="1582"/>
          <ac:spMkLst>
            <pc:docMk/>
            <pc:sldMk cId="2449180790" sldId="258"/>
            <ac:spMk id="75" creationId="{00000000-0000-0000-0000-000000000000}"/>
          </ac:spMkLst>
        </pc:spChg>
        <pc:grpChg chg="mod">
          <ac:chgData name="rasheeda alford" userId="fa6adb0dc5240306" providerId="LiveId" clId="{1EB4879E-617C-44C3-AA30-4F4BF3533378}" dt="2019-11-08T15:14:15.007" v="1142" actId="1076"/>
          <ac:grpSpMkLst>
            <pc:docMk/>
            <pc:sldMk cId="2449180790" sldId="258"/>
            <ac:grpSpMk id="2" creationId="{B3381F70-485A-4C51-9258-DAB4597CCF47}"/>
          </ac:grpSpMkLst>
        </pc:grpChg>
        <pc:picChg chg="mod">
          <ac:chgData name="rasheeda alford" userId="fa6adb0dc5240306" providerId="LiveId" clId="{1EB4879E-617C-44C3-AA30-4F4BF3533378}" dt="2019-11-08T15:22:59.998" v="1186" actId="14100"/>
          <ac:picMkLst>
            <pc:docMk/>
            <pc:sldMk cId="2449180790" sldId="258"/>
            <ac:picMk id="5" creationId="{866A0148-D48F-45A3-9890-955F90449F9C}"/>
          </ac:picMkLst>
        </pc:picChg>
        <pc:picChg chg="mod">
          <ac:chgData name="rasheeda alford" userId="fa6adb0dc5240306" providerId="LiveId" clId="{1EB4879E-617C-44C3-AA30-4F4BF3533378}" dt="2019-11-08T15:26:29.421" v="1188" actId="1076"/>
          <ac:picMkLst>
            <pc:docMk/>
            <pc:sldMk cId="2449180790" sldId="258"/>
            <ac:picMk id="26" creationId="{CD12A894-C026-4A35-9427-0C4B380FE68B}"/>
          </ac:picMkLst>
        </pc:picChg>
        <pc:picChg chg="mod">
          <ac:chgData name="rasheeda alford" userId="fa6adb0dc5240306" providerId="LiveId" clId="{1EB4879E-617C-44C3-AA30-4F4BF3533378}" dt="2019-11-08T15:28:28.646" v="1278" actId="14100"/>
          <ac:picMkLst>
            <pc:docMk/>
            <pc:sldMk cId="2449180790" sldId="258"/>
            <ac:picMk id="29" creationId="{38FA2C7F-3432-4D49-9DE9-5F7A6D477A05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91840" y="10226042"/>
            <a:ext cx="37307521" cy="705612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83680" y="18653761"/>
            <a:ext cx="30723839" cy="8412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194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389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5836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778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972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31673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5361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7556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272B4-7553-4446-919C-DDAC3A89012F}" type="datetimeFigureOut">
              <a:rPr lang="en-US" smtClean="0"/>
              <a:t>11/8/2019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EBA60-3297-4EF1-8725-D07B72916CF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2586176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272B4-7553-4446-919C-DDAC3A89012F}" type="datetimeFigureOut">
              <a:rPr lang="en-US" smtClean="0"/>
              <a:t>11/8/2019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EBA60-3297-4EF1-8725-D07B72916CF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4128902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1821121" y="1318265"/>
            <a:ext cx="9875520" cy="280873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94560" y="1318265"/>
            <a:ext cx="28895039" cy="2808732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272B4-7553-4446-919C-DDAC3A89012F}" type="datetimeFigureOut">
              <a:rPr lang="en-US" smtClean="0"/>
              <a:t>11/8/2019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EBA60-3297-4EF1-8725-D07B72916CF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7584519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272B4-7553-4446-919C-DDAC3A89012F}" type="datetimeFigureOut">
              <a:rPr lang="en-US" smtClean="0"/>
              <a:t>11/8/2019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EBA60-3297-4EF1-8725-D07B72916CF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2697399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7102" y="21153121"/>
            <a:ext cx="37307521" cy="6537960"/>
          </a:xfrm>
        </p:spPr>
        <p:txBody>
          <a:bodyPr anchor="t"/>
          <a:lstStyle>
            <a:lvl1pPr algn="l">
              <a:defRPr sz="192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67102" y="13952224"/>
            <a:ext cx="37307521" cy="7200898"/>
          </a:xfrm>
        </p:spPr>
        <p:txBody>
          <a:bodyPr anchor="b"/>
          <a:lstStyle>
            <a:lvl1pPr marL="0" indent="0">
              <a:buNone/>
              <a:defRPr sz="9600">
                <a:solidFill>
                  <a:schemeClr val="tx1">
                    <a:tint val="75000"/>
                  </a:schemeClr>
                </a:solidFill>
              </a:defRPr>
            </a:lvl1pPr>
            <a:lvl2pPr marL="2194560" indent="0">
              <a:buNone/>
              <a:defRPr sz="8600">
                <a:solidFill>
                  <a:schemeClr val="tx1">
                    <a:tint val="75000"/>
                  </a:schemeClr>
                </a:solidFill>
              </a:defRPr>
            </a:lvl2pPr>
            <a:lvl3pPr marL="4389120" indent="0">
              <a:buNone/>
              <a:defRPr sz="7700">
                <a:solidFill>
                  <a:schemeClr val="tx1">
                    <a:tint val="75000"/>
                  </a:schemeClr>
                </a:solidFill>
              </a:defRPr>
            </a:lvl3pPr>
            <a:lvl4pPr marL="658368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4pPr>
            <a:lvl5pPr marL="877824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5pPr>
            <a:lvl6pPr marL="1097280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6pPr>
            <a:lvl7pPr marL="13167361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7pPr>
            <a:lvl8pPr marL="1536192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8pPr>
            <a:lvl9pPr marL="1755648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272B4-7553-4446-919C-DDAC3A89012F}" type="datetimeFigureOut">
              <a:rPr lang="en-US" smtClean="0"/>
              <a:t>11/8/2019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EBA60-3297-4EF1-8725-D07B72916CF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3639702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94560" y="7680963"/>
            <a:ext cx="19385280" cy="21724621"/>
          </a:xfrm>
        </p:spPr>
        <p:txBody>
          <a:bodyPr/>
          <a:lstStyle>
            <a:lvl1pPr>
              <a:defRPr sz="13400"/>
            </a:lvl1pPr>
            <a:lvl2pPr>
              <a:defRPr sz="11500"/>
            </a:lvl2pPr>
            <a:lvl3pPr>
              <a:defRPr sz="9600"/>
            </a:lvl3pPr>
            <a:lvl4pPr>
              <a:defRPr sz="8600"/>
            </a:lvl4pPr>
            <a:lvl5pPr>
              <a:defRPr sz="8600"/>
            </a:lvl5pPr>
            <a:lvl6pPr>
              <a:defRPr sz="8600"/>
            </a:lvl6pPr>
            <a:lvl7pPr>
              <a:defRPr sz="8600"/>
            </a:lvl7pPr>
            <a:lvl8pPr>
              <a:defRPr sz="8600"/>
            </a:lvl8pPr>
            <a:lvl9pPr>
              <a:defRPr sz="8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1361" y="7680963"/>
            <a:ext cx="19385280" cy="21724621"/>
          </a:xfrm>
        </p:spPr>
        <p:txBody>
          <a:bodyPr/>
          <a:lstStyle>
            <a:lvl1pPr>
              <a:defRPr sz="13400"/>
            </a:lvl1pPr>
            <a:lvl2pPr>
              <a:defRPr sz="11500"/>
            </a:lvl2pPr>
            <a:lvl3pPr>
              <a:defRPr sz="9600"/>
            </a:lvl3pPr>
            <a:lvl4pPr>
              <a:defRPr sz="8600"/>
            </a:lvl4pPr>
            <a:lvl5pPr>
              <a:defRPr sz="8600"/>
            </a:lvl5pPr>
            <a:lvl6pPr>
              <a:defRPr sz="8600"/>
            </a:lvl6pPr>
            <a:lvl7pPr>
              <a:defRPr sz="8600"/>
            </a:lvl7pPr>
            <a:lvl8pPr>
              <a:defRPr sz="8600"/>
            </a:lvl8pPr>
            <a:lvl9pPr>
              <a:defRPr sz="8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272B4-7553-4446-919C-DDAC3A89012F}" type="datetimeFigureOut">
              <a:rPr lang="en-US" smtClean="0"/>
              <a:t>11/8/2019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EBA60-3297-4EF1-8725-D07B72916CF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0245272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94560" y="7368542"/>
            <a:ext cx="19392902" cy="3070858"/>
          </a:xfrm>
        </p:spPr>
        <p:txBody>
          <a:bodyPr anchor="b"/>
          <a:lstStyle>
            <a:lvl1pPr marL="0" indent="0">
              <a:buNone/>
              <a:defRPr sz="11500" b="1"/>
            </a:lvl1pPr>
            <a:lvl2pPr marL="2194560" indent="0">
              <a:buNone/>
              <a:defRPr sz="9600" b="1"/>
            </a:lvl2pPr>
            <a:lvl3pPr marL="4389120" indent="0">
              <a:buNone/>
              <a:defRPr sz="8600" b="1"/>
            </a:lvl3pPr>
            <a:lvl4pPr marL="6583680" indent="0">
              <a:buNone/>
              <a:defRPr sz="7700" b="1"/>
            </a:lvl4pPr>
            <a:lvl5pPr marL="8778240" indent="0">
              <a:buNone/>
              <a:defRPr sz="7700" b="1"/>
            </a:lvl5pPr>
            <a:lvl6pPr marL="10972800" indent="0">
              <a:buNone/>
              <a:defRPr sz="7700" b="1"/>
            </a:lvl6pPr>
            <a:lvl7pPr marL="13167361" indent="0">
              <a:buNone/>
              <a:defRPr sz="7700" b="1"/>
            </a:lvl7pPr>
            <a:lvl8pPr marL="15361920" indent="0">
              <a:buNone/>
              <a:defRPr sz="7700" b="1"/>
            </a:lvl8pPr>
            <a:lvl9pPr marL="17556480" indent="0">
              <a:buNone/>
              <a:defRPr sz="77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94560" y="10439400"/>
            <a:ext cx="19392902" cy="18966182"/>
          </a:xfrm>
        </p:spPr>
        <p:txBody>
          <a:bodyPr/>
          <a:lstStyle>
            <a:lvl1pPr>
              <a:defRPr sz="11500"/>
            </a:lvl1pPr>
            <a:lvl2pPr>
              <a:defRPr sz="9600"/>
            </a:lvl2pPr>
            <a:lvl3pPr>
              <a:defRPr sz="8600"/>
            </a:lvl3pPr>
            <a:lvl4pPr>
              <a:defRPr sz="7700"/>
            </a:lvl4pPr>
            <a:lvl5pPr>
              <a:defRPr sz="7700"/>
            </a:lvl5pPr>
            <a:lvl6pPr>
              <a:defRPr sz="7700"/>
            </a:lvl6pPr>
            <a:lvl7pPr>
              <a:defRPr sz="7700"/>
            </a:lvl7pPr>
            <a:lvl8pPr>
              <a:defRPr sz="7700"/>
            </a:lvl8pPr>
            <a:lvl9pPr>
              <a:defRPr sz="7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2296121" y="7368542"/>
            <a:ext cx="19400520" cy="3070858"/>
          </a:xfrm>
        </p:spPr>
        <p:txBody>
          <a:bodyPr anchor="b"/>
          <a:lstStyle>
            <a:lvl1pPr marL="0" indent="0">
              <a:buNone/>
              <a:defRPr sz="11500" b="1"/>
            </a:lvl1pPr>
            <a:lvl2pPr marL="2194560" indent="0">
              <a:buNone/>
              <a:defRPr sz="9600" b="1"/>
            </a:lvl2pPr>
            <a:lvl3pPr marL="4389120" indent="0">
              <a:buNone/>
              <a:defRPr sz="8600" b="1"/>
            </a:lvl3pPr>
            <a:lvl4pPr marL="6583680" indent="0">
              <a:buNone/>
              <a:defRPr sz="7700" b="1"/>
            </a:lvl4pPr>
            <a:lvl5pPr marL="8778240" indent="0">
              <a:buNone/>
              <a:defRPr sz="7700" b="1"/>
            </a:lvl5pPr>
            <a:lvl6pPr marL="10972800" indent="0">
              <a:buNone/>
              <a:defRPr sz="7700" b="1"/>
            </a:lvl6pPr>
            <a:lvl7pPr marL="13167361" indent="0">
              <a:buNone/>
              <a:defRPr sz="7700" b="1"/>
            </a:lvl7pPr>
            <a:lvl8pPr marL="15361920" indent="0">
              <a:buNone/>
              <a:defRPr sz="7700" b="1"/>
            </a:lvl8pPr>
            <a:lvl9pPr marL="17556480" indent="0">
              <a:buNone/>
              <a:defRPr sz="77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2296121" y="10439400"/>
            <a:ext cx="19400520" cy="18966182"/>
          </a:xfrm>
        </p:spPr>
        <p:txBody>
          <a:bodyPr/>
          <a:lstStyle>
            <a:lvl1pPr>
              <a:defRPr sz="11500"/>
            </a:lvl1pPr>
            <a:lvl2pPr>
              <a:defRPr sz="9600"/>
            </a:lvl2pPr>
            <a:lvl3pPr>
              <a:defRPr sz="8600"/>
            </a:lvl3pPr>
            <a:lvl4pPr>
              <a:defRPr sz="7700"/>
            </a:lvl4pPr>
            <a:lvl5pPr>
              <a:defRPr sz="7700"/>
            </a:lvl5pPr>
            <a:lvl6pPr>
              <a:defRPr sz="7700"/>
            </a:lvl6pPr>
            <a:lvl7pPr>
              <a:defRPr sz="7700"/>
            </a:lvl7pPr>
            <a:lvl8pPr>
              <a:defRPr sz="7700"/>
            </a:lvl8pPr>
            <a:lvl9pPr>
              <a:defRPr sz="7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272B4-7553-4446-919C-DDAC3A89012F}" type="datetimeFigureOut">
              <a:rPr lang="en-US" smtClean="0"/>
              <a:t>11/8/2019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EBA60-3297-4EF1-8725-D07B72916CF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6927262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272B4-7553-4446-919C-DDAC3A89012F}" type="datetimeFigureOut">
              <a:rPr lang="en-US" smtClean="0"/>
              <a:t>11/8/2019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EBA60-3297-4EF1-8725-D07B72916CF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2736932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272B4-7553-4446-919C-DDAC3A89012F}" type="datetimeFigureOut">
              <a:rPr lang="en-US" smtClean="0"/>
              <a:t>11/8/2019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EBA60-3297-4EF1-8725-D07B72916CF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7195704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3" y="1310640"/>
            <a:ext cx="14439902" cy="5577840"/>
          </a:xfrm>
        </p:spPr>
        <p:txBody>
          <a:bodyPr anchor="b"/>
          <a:lstStyle>
            <a:lvl1pPr algn="l">
              <a:defRPr sz="9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60239" y="1310643"/>
            <a:ext cx="24536400" cy="28094942"/>
          </a:xfrm>
        </p:spPr>
        <p:txBody>
          <a:bodyPr/>
          <a:lstStyle>
            <a:lvl1pPr>
              <a:defRPr sz="15400"/>
            </a:lvl1pPr>
            <a:lvl2pPr>
              <a:defRPr sz="13400"/>
            </a:lvl2pPr>
            <a:lvl3pPr>
              <a:defRPr sz="11500"/>
            </a:lvl3pPr>
            <a:lvl4pPr>
              <a:defRPr sz="9600"/>
            </a:lvl4pPr>
            <a:lvl5pPr>
              <a:defRPr sz="9600"/>
            </a:lvl5pPr>
            <a:lvl6pPr>
              <a:defRPr sz="9600"/>
            </a:lvl6pPr>
            <a:lvl7pPr>
              <a:defRPr sz="9600"/>
            </a:lvl7pPr>
            <a:lvl8pPr>
              <a:defRPr sz="9600"/>
            </a:lvl8pPr>
            <a:lvl9pPr>
              <a:defRPr sz="9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94563" y="6888483"/>
            <a:ext cx="14439902" cy="22517102"/>
          </a:xfrm>
        </p:spPr>
        <p:txBody>
          <a:bodyPr/>
          <a:lstStyle>
            <a:lvl1pPr marL="0" indent="0">
              <a:buNone/>
              <a:defRPr sz="6700"/>
            </a:lvl1pPr>
            <a:lvl2pPr marL="2194560" indent="0">
              <a:buNone/>
              <a:defRPr sz="5800"/>
            </a:lvl2pPr>
            <a:lvl3pPr marL="4389120" indent="0">
              <a:buNone/>
              <a:defRPr sz="4800"/>
            </a:lvl3pPr>
            <a:lvl4pPr marL="6583680" indent="0">
              <a:buNone/>
              <a:defRPr sz="4300"/>
            </a:lvl4pPr>
            <a:lvl5pPr marL="8778240" indent="0">
              <a:buNone/>
              <a:defRPr sz="4300"/>
            </a:lvl5pPr>
            <a:lvl6pPr marL="10972800" indent="0">
              <a:buNone/>
              <a:defRPr sz="4300"/>
            </a:lvl6pPr>
            <a:lvl7pPr marL="13167361" indent="0">
              <a:buNone/>
              <a:defRPr sz="4300"/>
            </a:lvl7pPr>
            <a:lvl8pPr marL="15361920" indent="0">
              <a:buNone/>
              <a:defRPr sz="4300"/>
            </a:lvl8pPr>
            <a:lvl9pPr marL="17556480" indent="0">
              <a:buNone/>
              <a:defRPr sz="43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272B4-7553-4446-919C-DDAC3A89012F}" type="datetimeFigureOut">
              <a:rPr lang="en-US" smtClean="0"/>
              <a:t>11/8/2019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EBA60-3297-4EF1-8725-D07B72916CF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2021403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2982" y="23042880"/>
            <a:ext cx="26334721" cy="2720342"/>
          </a:xfrm>
        </p:spPr>
        <p:txBody>
          <a:bodyPr anchor="b"/>
          <a:lstStyle>
            <a:lvl1pPr algn="l">
              <a:defRPr sz="9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602982" y="2941320"/>
            <a:ext cx="26334721" cy="19751039"/>
          </a:xfrm>
        </p:spPr>
        <p:txBody>
          <a:bodyPr/>
          <a:lstStyle>
            <a:lvl1pPr marL="0" indent="0">
              <a:buNone/>
              <a:defRPr sz="15400"/>
            </a:lvl1pPr>
            <a:lvl2pPr marL="2194560" indent="0">
              <a:buNone/>
              <a:defRPr sz="13400"/>
            </a:lvl2pPr>
            <a:lvl3pPr marL="4389120" indent="0">
              <a:buNone/>
              <a:defRPr sz="11500"/>
            </a:lvl3pPr>
            <a:lvl4pPr marL="6583680" indent="0">
              <a:buNone/>
              <a:defRPr sz="9600"/>
            </a:lvl4pPr>
            <a:lvl5pPr marL="8778240" indent="0">
              <a:buNone/>
              <a:defRPr sz="9600"/>
            </a:lvl5pPr>
            <a:lvl6pPr marL="10972800" indent="0">
              <a:buNone/>
              <a:defRPr sz="9600"/>
            </a:lvl6pPr>
            <a:lvl7pPr marL="13167361" indent="0">
              <a:buNone/>
              <a:defRPr sz="9600"/>
            </a:lvl7pPr>
            <a:lvl8pPr marL="15361920" indent="0">
              <a:buNone/>
              <a:defRPr sz="9600"/>
            </a:lvl8pPr>
            <a:lvl9pPr marL="17556480" indent="0">
              <a:buNone/>
              <a:defRPr sz="96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02982" y="25763221"/>
            <a:ext cx="26334721" cy="3863338"/>
          </a:xfrm>
        </p:spPr>
        <p:txBody>
          <a:bodyPr/>
          <a:lstStyle>
            <a:lvl1pPr marL="0" indent="0">
              <a:buNone/>
              <a:defRPr sz="6700"/>
            </a:lvl1pPr>
            <a:lvl2pPr marL="2194560" indent="0">
              <a:buNone/>
              <a:defRPr sz="5800"/>
            </a:lvl2pPr>
            <a:lvl3pPr marL="4389120" indent="0">
              <a:buNone/>
              <a:defRPr sz="4800"/>
            </a:lvl3pPr>
            <a:lvl4pPr marL="6583680" indent="0">
              <a:buNone/>
              <a:defRPr sz="4300"/>
            </a:lvl4pPr>
            <a:lvl5pPr marL="8778240" indent="0">
              <a:buNone/>
              <a:defRPr sz="4300"/>
            </a:lvl5pPr>
            <a:lvl6pPr marL="10972800" indent="0">
              <a:buNone/>
              <a:defRPr sz="4300"/>
            </a:lvl6pPr>
            <a:lvl7pPr marL="13167361" indent="0">
              <a:buNone/>
              <a:defRPr sz="4300"/>
            </a:lvl7pPr>
            <a:lvl8pPr marL="15361920" indent="0">
              <a:buNone/>
              <a:defRPr sz="4300"/>
            </a:lvl8pPr>
            <a:lvl9pPr marL="17556480" indent="0">
              <a:buNone/>
              <a:defRPr sz="43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272B4-7553-4446-919C-DDAC3A89012F}" type="datetimeFigureOut">
              <a:rPr lang="en-US" smtClean="0"/>
              <a:t>11/8/2019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EBA60-3297-4EF1-8725-D07B72916CF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2825708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94560" y="1318262"/>
            <a:ext cx="39502079" cy="5486400"/>
          </a:xfrm>
          <a:prstGeom prst="rect">
            <a:avLst/>
          </a:prstGeom>
        </p:spPr>
        <p:txBody>
          <a:bodyPr vert="horz" lIns="438912" tIns="219456" rIns="438912" bIns="21945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94560" y="7680963"/>
            <a:ext cx="39502079" cy="21724621"/>
          </a:xfrm>
          <a:prstGeom prst="rect">
            <a:avLst/>
          </a:prstGeom>
        </p:spPr>
        <p:txBody>
          <a:bodyPr vert="horz" lIns="438912" tIns="219456" rIns="438912" bIns="21945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194560" y="30510482"/>
            <a:ext cx="10241280" cy="1752600"/>
          </a:xfrm>
          <a:prstGeom prst="rect">
            <a:avLst/>
          </a:prstGeom>
        </p:spPr>
        <p:txBody>
          <a:bodyPr vert="horz" lIns="438912" tIns="219456" rIns="438912" bIns="219456" rtlCol="0" anchor="ctr"/>
          <a:lstStyle>
            <a:lvl1pPr algn="l">
              <a:defRPr sz="5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9272B4-7553-4446-919C-DDAC3A89012F}" type="datetimeFigureOut">
              <a:rPr lang="en-US" smtClean="0"/>
              <a:t>11/8/2019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996161" y="30510482"/>
            <a:ext cx="13898880" cy="1752600"/>
          </a:xfrm>
          <a:prstGeom prst="rect">
            <a:avLst/>
          </a:prstGeom>
        </p:spPr>
        <p:txBody>
          <a:bodyPr vert="horz" lIns="438912" tIns="219456" rIns="438912" bIns="219456" rtlCol="0" anchor="ctr"/>
          <a:lstStyle>
            <a:lvl1pPr algn="ctr">
              <a:defRPr sz="5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1455361" y="30510482"/>
            <a:ext cx="10241280" cy="1752600"/>
          </a:xfrm>
          <a:prstGeom prst="rect">
            <a:avLst/>
          </a:prstGeom>
        </p:spPr>
        <p:txBody>
          <a:bodyPr vert="horz" lIns="438912" tIns="219456" rIns="438912" bIns="219456" rtlCol="0" anchor="ctr"/>
          <a:lstStyle>
            <a:lvl1pPr algn="r">
              <a:defRPr sz="5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9EBA60-3297-4EF1-8725-D07B72916CFD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New picture"/>
          <p:cNvPicPr/>
          <p:nvPr/>
        </p:nvPicPr>
        <p:blipFill>
          <a:blip r:embed="rId13"/>
          <a:stretch>
            <a:fillRect/>
          </a:stretch>
        </p:blipFill>
        <p:spPr>
          <a:xfrm rot="16200000">
            <a:off x="-11506200" y="16459200"/>
            <a:ext cx="14274800" cy="4368800"/>
          </a:xfrm>
          <a:prstGeom prst="rect">
            <a:avLst/>
          </a:prstGeom>
        </p:spPr>
      </p:pic>
      <p:pic>
        <p:nvPicPr>
          <p:cNvPr id="8" name="New picture"/>
          <p:cNvPicPr/>
          <p:nvPr/>
        </p:nvPicPr>
        <p:blipFill>
          <a:blip r:embed="rId13"/>
          <a:stretch>
            <a:fillRect/>
          </a:stretch>
        </p:blipFill>
        <p:spPr>
          <a:xfrm rot="5400000">
            <a:off x="41122600" y="16459200"/>
            <a:ext cx="14274800" cy="4368800"/>
          </a:xfrm>
          <a:prstGeom prst="rect">
            <a:avLst/>
          </a:prstGeom>
        </p:spPr>
      </p:pic>
      <p:pic>
        <p:nvPicPr>
          <p:cNvPr id="9" name="New picture"/>
          <p:cNvPicPr/>
          <p:nvPr/>
        </p:nvPicPr>
        <p:blipFill>
          <a:blip r:embed="rId14"/>
          <a:stretch>
            <a:fillRect/>
          </a:stretch>
        </p:blipFill>
        <p:spPr>
          <a:xfrm>
            <a:off x="6959600" y="33426400"/>
            <a:ext cx="29972000" cy="1549400"/>
          </a:xfrm>
          <a:prstGeom prst="rect">
            <a:avLst/>
          </a:prstGeom>
        </p:spPr>
      </p:pic>
      <p:sp>
        <p:nvSpPr>
          <p:cNvPr id="10" name="New shape"/>
          <p:cNvSpPr/>
          <p:nvPr/>
        </p:nvSpPr>
        <p:spPr>
          <a:xfrm>
            <a:off x="6959600" y="33997900"/>
            <a:ext cx="21945600" cy="127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sz="4880" dirty="0">
                <a:solidFill>
                  <a:srgbClr val="808080"/>
                </a:solidFill>
              </a:rPr>
              <a:t>Template ID: comprehensivecrimson  Size: 48x36</a:t>
            </a:r>
          </a:p>
        </p:txBody>
      </p:sp>
    </p:spTree>
    <p:extLst>
      <p:ext uri="{BB962C8B-B14F-4D97-AF65-F5344CB8AC3E}">
        <p14:creationId xmlns:p14="http://schemas.microsoft.com/office/powerpoint/2010/main" val="18467272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4389120" rtl="0" eaLnBrk="1" latinLnBrk="0" hangingPunct="1">
        <a:spcBef>
          <a:spcPct val="0"/>
        </a:spcBef>
        <a:buNone/>
        <a:defRPr sz="21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45920" indent="-1645920" algn="l" defTabSz="4389120" rtl="0" eaLnBrk="1" latinLnBrk="0" hangingPunct="1">
        <a:spcBef>
          <a:spcPct val="20000"/>
        </a:spcBef>
        <a:buFont typeface="Arial" pitchFamily="34" charset="0"/>
        <a:buChar char="•"/>
        <a:defRPr sz="15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6160" indent="-1371600" algn="l" defTabSz="4389120" rtl="0" eaLnBrk="1" latinLnBrk="0" hangingPunct="1">
        <a:spcBef>
          <a:spcPct val="20000"/>
        </a:spcBef>
        <a:buFont typeface="Arial" pitchFamily="34" charset="0"/>
        <a:buChar char="–"/>
        <a:defRPr sz="13400" kern="1200">
          <a:solidFill>
            <a:schemeClr val="tx1"/>
          </a:solidFill>
          <a:latin typeface="+mn-lt"/>
          <a:ea typeface="+mn-ea"/>
          <a:cs typeface="+mn-cs"/>
        </a:defRPr>
      </a:lvl2pPr>
      <a:lvl3pPr marL="5486400" indent="-1097280" algn="l" defTabSz="4389120" rtl="0" eaLnBrk="1" latinLnBrk="0" hangingPunct="1">
        <a:spcBef>
          <a:spcPct val="20000"/>
        </a:spcBef>
        <a:buFont typeface="Arial" pitchFamily="34" charset="0"/>
        <a:buChar char="•"/>
        <a:defRPr sz="11500" kern="1200">
          <a:solidFill>
            <a:schemeClr val="tx1"/>
          </a:solidFill>
          <a:latin typeface="+mn-lt"/>
          <a:ea typeface="+mn-ea"/>
          <a:cs typeface="+mn-cs"/>
        </a:defRPr>
      </a:lvl3pPr>
      <a:lvl4pPr marL="7680960" indent="-1097280" algn="l" defTabSz="4389120" rtl="0" eaLnBrk="1" latinLnBrk="0" hangingPunct="1">
        <a:spcBef>
          <a:spcPct val="20000"/>
        </a:spcBef>
        <a:buFont typeface="Arial" pitchFamily="34" charset="0"/>
        <a:buChar char="–"/>
        <a:defRPr sz="9600" kern="1200">
          <a:solidFill>
            <a:schemeClr val="tx1"/>
          </a:solidFill>
          <a:latin typeface="+mn-lt"/>
          <a:ea typeface="+mn-ea"/>
          <a:cs typeface="+mn-cs"/>
        </a:defRPr>
      </a:lvl4pPr>
      <a:lvl5pPr marL="9875520" indent="-1097280" algn="l" defTabSz="4389120" rtl="0" eaLnBrk="1" latinLnBrk="0" hangingPunct="1">
        <a:spcBef>
          <a:spcPct val="20000"/>
        </a:spcBef>
        <a:buFont typeface="Arial" pitchFamily="34" charset="0"/>
        <a:buChar char="»"/>
        <a:defRPr sz="960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0" indent="-1097280" algn="l" defTabSz="4389120" rtl="0" eaLnBrk="1" latinLnBrk="0" hangingPunct="1">
        <a:spcBef>
          <a:spcPct val="20000"/>
        </a:spcBef>
        <a:buFont typeface="Arial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6pPr>
      <a:lvl7pPr marL="14264639" indent="-1097280" algn="l" defTabSz="4389120" rtl="0" eaLnBrk="1" latinLnBrk="0" hangingPunct="1">
        <a:spcBef>
          <a:spcPct val="20000"/>
        </a:spcBef>
        <a:buFont typeface="Arial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7pPr>
      <a:lvl8pPr marL="16459200" indent="-1097280" algn="l" defTabSz="4389120" rtl="0" eaLnBrk="1" latinLnBrk="0" hangingPunct="1">
        <a:spcBef>
          <a:spcPct val="20000"/>
        </a:spcBef>
        <a:buFont typeface="Arial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8pPr>
      <a:lvl9pPr marL="18653761" indent="-1097280" algn="l" defTabSz="4389120" rtl="0" eaLnBrk="1" latinLnBrk="0" hangingPunct="1">
        <a:spcBef>
          <a:spcPct val="20000"/>
        </a:spcBef>
        <a:buFont typeface="Arial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1pPr>
      <a:lvl2pPr marL="219456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2pPr>
      <a:lvl3pPr marL="438912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3pPr>
      <a:lvl4pPr marL="658368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4pPr>
      <a:lvl5pPr marL="877824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6pPr>
      <a:lvl7pPr marL="13167361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7pPr>
      <a:lvl8pPr marL="1536192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8pPr>
      <a:lvl9pPr marL="1755648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ntire Slide" descr="University of Georgia Institute on Human Development &amp; Disability logo &#10;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>
            <a:off x="0" y="0"/>
            <a:ext cx="43891200" cy="32918400"/>
          </a:xfrm>
          <a:prstGeom prst="rect">
            <a:avLst/>
          </a:prstGeom>
          <a:gradFill>
            <a:gsLst>
              <a:gs pos="100000">
                <a:srgbClr val="7A1C1C"/>
              </a:gs>
              <a:gs pos="54000">
                <a:srgbClr val="B51F1F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" name="UGA logo, Study title, Presenter Name" descr="Families of School Age Children with Disabilities Financial Stress and Resilience Study with Presenter Rasheeda L. Alford">
            <a:extLst>
              <a:ext uri="{FF2B5EF4-FFF2-40B4-BE49-F238E27FC236}">
                <a16:creationId xmlns:a16="http://schemas.microsoft.com/office/drawing/2014/main" id="{B3381F70-485A-4C51-9258-DAB4597CCF47}"/>
              </a:ext>
            </a:extLst>
          </p:cNvPr>
          <p:cNvGrpSpPr/>
          <p:nvPr/>
        </p:nvGrpSpPr>
        <p:grpSpPr>
          <a:xfrm>
            <a:off x="-15240" y="-14583"/>
            <a:ext cx="43906439" cy="7767560"/>
            <a:chOff x="-15240" y="-14583"/>
            <a:chExt cx="43906439" cy="6690360"/>
          </a:xfrm>
        </p:grpSpPr>
        <p:sp>
          <p:nvSpPr>
            <p:cNvPr id="9" name="RectangUGA logo, Study title, Presenter Namele 8"/>
            <p:cNvSpPr/>
            <p:nvPr/>
          </p:nvSpPr>
          <p:spPr>
            <a:xfrm>
              <a:off x="0" y="2256177"/>
              <a:ext cx="43891200" cy="4419600"/>
            </a:xfrm>
            <a:custGeom>
              <a:avLst/>
              <a:gdLst>
                <a:gd name="connsiteX0" fmla="*/ 0 w 43891200"/>
                <a:gd name="connsiteY0" fmla="*/ 0 h 5108036"/>
                <a:gd name="connsiteX1" fmla="*/ 43891200 w 43891200"/>
                <a:gd name="connsiteY1" fmla="*/ 0 h 5108036"/>
                <a:gd name="connsiteX2" fmla="*/ 43891200 w 43891200"/>
                <a:gd name="connsiteY2" fmla="*/ 4038600 h 5108036"/>
                <a:gd name="connsiteX3" fmla="*/ 0 w 43891200"/>
                <a:gd name="connsiteY3" fmla="*/ 4038600 h 5108036"/>
                <a:gd name="connsiteX4" fmla="*/ 0 w 43891200"/>
                <a:gd name="connsiteY4" fmla="*/ 0 h 5108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891200" h="5108036">
                  <a:moveTo>
                    <a:pt x="0" y="0"/>
                  </a:moveTo>
                  <a:lnTo>
                    <a:pt x="43891200" y="0"/>
                  </a:lnTo>
                  <a:lnTo>
                    <a:pt x="43891200" y="4038600"/>
                  </a:lnTo>
                  <a:cubicBezTo>
                    <a:pt x="29851350" y="7391400"/>
                    <a:pt x="13258800" y="1562100"/>
                    <a:pt x="0" y="403860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UGA logo, Study title, Presenter Name 8"/>
            <p:cNvSpPr/>
            <p:nvPr/>
          </p:nvSpPr>
          <p:spPr>
            <a:xfrm>
              <a:off x="0" y="2256177"/>
              <a:ext cx="43891200" cy="4201348"/>
            </a:xfrm>
            <a:custGeom>
              <a:avLst/>
              <a:gdLst>
                <a:gd name="connsiteX0" fmla="*/ 0 w 43891200"/>
                <a:gd name="connsiteY0" fmla="*/ 0 h 5108036"/>
                <a:gd name="connsiteX1" fmla="*/ 43891200 w 43891200"/>
                <a:gd name="connsiteY1" fmla="*/ 0 h 5108036"/>
                <a:gd name="connsiteX2" fmla="*/ 43891200 w 43891200"/>
                <a:gd name="connsiteY2" fmla="*/ 4038600 h 5108036"/>
                <a:gd name="connsiteX3" fmla="*/ 0 w 43891200"/>
                <a:gd name="connsiteY3" fmla="*/ 4038600 h 5108036"/>
                <a:gd name="connsiteX4" fmla="*/ 0 w 43891200"/>
                <a:gd name="connsiteY4" fmla="*/ 0 h 5108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891200" h="5108036">
                  <a:moveTo>
                    <a:pt x="0" y="0"/>
                  </a:moveTo>
                  <a:lnTo>
                    <a:pt x="43891200" y="0"/>
                  </a:lnTo>
                  <a:lnTo>
                    <a:pt x="43891200" y="4038600"/>
                  </a:lnTo>
                  <a:cubicBezTo>
                    <a:pt x="29851350" y="7391400"/>
                    <a:pt x="13258800" y="1562100"/>
                    <a:pt x="0" y="403860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RectanglUGA logo, Study title, Presenter Namee 8"/>
            <p:cNvSpPr/>
            <p:nvPr/>
          </p:nvSpPr>
          <p:spPr>
            <a:xfrm>
              <a:off x="-15240" y="-14583"/>
              <a:ext cx="43906439" cy="6253856"/>
            </a:xfrm>
            <a:custGeom>
              <a:avLst/>
              <a:gdLst>
                <a:gd name="connsiteX0" fmla="*/ 0 w 43906440"/>
                <a:gd name="connsiteY0" fmla="*/ 19544 h 8020124"/>
                <a:gd name="connsiteX1" fmla="*/ 43906440 w 43906440"/>
                <a:gd name="connsiteY1" fmla="*/ 0 h 8020124"/>
                <a:gd name="connsiteX2" fmla="*/ 43906440 w 43906440"/>
                <a:gd name="connsiteY2" fmla="*/ 6950688 h 8020124"/>
                <a:gd name="connsiteX3" fmla="*/ 15240 w 43906440"/>
                <a:gd name="connsiteY3" fmla="*/ 6950688 h 8020124"/>
                <a:gd name="connsiteX4" fmla="*/ 0 w 43906440"/>
                <a:gd name="connsiteY4" fmla="*/ 19544 h 8020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906440" h="8020124">
                  <a:moveTo>
                    <a:pt x="0" y="19544"/>
                  </a:moveTo>
                  <a:lnTo>
                    <a:pt x="43906440" y="0"/>
                  </a:lnTo>
                  <a:lnTo>
                    <a:pt x="43906440" y="6950688"/>
                  </a:lnTo>
                  <a:cubicBezTo>
                    <a:pt x="29866590" y="10303488"/>
                    <a:pt x="13274040" y="4474188"/>
                    <a:pt x="15240" y="6950688"/>
                  </a:cubicBezTo>
                  <a:lnTo>
                    <a:pt x="0" y="1954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4" name="Acknowledgements content">
            <a:extLst>
              <a:ext uri="{FF2B5EF4-FFF2-40B4-BE49-F238E27FC236}">
                <a16:creationId xmlns:a16="http://schemas.microsoft.com/office/drawing/2014/main" id="{7E7FC927-124E-4EB7-9F44-39B075F9F524}"/>
              </a:ext>
            </a:extLst>
          </p:cNvPr>
          <p:cNvSpPr txBox="1"/>
          <p:nvPr/>
        </p:nvSpPr>
        <p:spPr>
          <a:xfrm>
            <a:off x="33625635" y="27793793"/>
            <a:ext cx="972232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4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Principal Investigator: Dr. Hamida Jinnah </a:t>
            </a:r>
          </a:p>
          <a:p>
            <a:pPr lvl="0"/>
            <a:r>
              <a:rPr lang="en-US" sz="4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Co-Investigator: Shawntell N. Pace, </a:t>
            </a:r>
            <a:r>
              <a:rPr lang="en-US" sz="40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M.Ed</a:t>
            </a:r>
            <a:endParaRPr lang="en-US" sz="40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0"/>
            <a:r>
              <a:rPr lang="en-US" sz="4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Co-Investigator: Dr. Zolinda Stoneman </a:t>
            </a:r>
          </a:p>
          <a:p>
            <a:pPr lvl="0"/>
            <a:endParaRPr lang="en-US" sz="40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0"/>
            <a:r>
              <a:rPr lang="en-US" sz="4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References Available Upon Request </a:t>
            </a:r>
          </a:p>
        </p:txBody>
      </p:sp>
      <p:sp>
        <p:nvSpPr>
          <p:cNvPr id="25" name="Acknowledgements">
            <a:extLst>
              <a:ext uri="{FF2B5EF4-FFF2-40B4-BE49-F238E27FC236}">
                <a16:creationId xmlns:a16="http://schemas.microsoft.com/office/drawing/2014/main" id="{BBB0E07D-E054-42DE-A138-31D324E10705}"/>
              </a:ext>
            </a:extLst>
          </p:cNvPr>
          <p:cNvSpPr/>
          <p:nvPr/>
        </p:nvSpPr>
        <p:spPr>
          <a:xfrm>
            <a:off x="33526540" y="26354759"/>
            <a:ext cx="9791700" cy="839313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rgbClr val="2D3C50"/>
                </a:solidFill>
                <a:latin typeface="Bree Serif" panose="02000503040000020004" pitchFamily="2" charset="0"/>
              </a:rPr>
              <a:t>Acknowledgements</a:t>
            </a:r>
          </a:p>
        </p:txBody>
      </p:sp>
      <p:pic>
        <p:nvPicPr>
          <p:cNvPr id="29" name="Support Group Pic" descr="A group of people posing for the camera&#10;&#10;Description automatically generated">
            <a:extLst>
              <a:ext uri="{FF2B5EF4-FFF2-40B4-BE49-F238E27FC236}">
                <a16:creationId xmlns:a16="http://schemas.microsoft.com/office/drawing/2014/main" id="{38FA2C7F-3432-4D49-9DE9-5F7A6D477A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3671" y="27926353"/>
            <a:ext cx="20974090" cy="4649338"/>
          </a:xfrm>
          <a:prstGeom prst="rect">
            <a:avLst/>
          </a:prstGeom>
        </p:spPr>
      </p:pic>
      <p:sp>
        <p:nvSpPr>
          <p:cNvPr id="22" name="Next Steps Content">
            <a:extLst>
              <a:ext uri="{FF2B5EF4-FFF2-40B4-BE49-F238E27FC236}">
                <a16:creationId xmlns:a16="http://schemas.microsoft.com/office/drawing/2014/main" id="{AD0C73EF-79B2-4B79-A795-62DA7C25D937}"/>
              </a:ext>
            </a:extLst>
          </p:cNvPr>
          <p:cNvSpPr txBox="1"/>
          <p:nvPr/>
        </p:nvSpPr>
        <p:spPr>
          <a:xfrm>
            <a:off x="33458361" y="8255012"/>
            <a:ext cx="9722327" cy="1166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4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Participants expressed interest in gaining more resources. A social media platform tailored for African-American mothers in the Athens-Clarke County will be created with resources such as:</a:t>
            </a:r>
          </a:p>
          <a:p>
            <a:pPr lvl="0"/>
            <a:endParaRPr lang="en-US" sz="40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Financial literacy Workshops</a:t>
            </a:r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Holistic Wellness</a:t>
            </a:r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Free/low cost services &amp; family activities</a:t>
            </a:r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Employment Resources </a:t>
            </a:r>
          </a:p>
          <a:p>
            <a:pPr marL="571500" lvl="0" indent="-571500">
              <a:buFont typeface="Arial" panose="020B0604020202020204" pitchFamily="34" charset="0"/>
              <a:buChar char="•"/>
            </a:pPr>
            <a:endParaRPr lang="en-US" sz="40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0"/>
            <a:r>
              <a:rPr lang="en-US" sz="4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Support Group: </a:t>
            </a:r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Online-based w/monthly community building opportunities </a:t>
            </a:r>
          </a:p>
          <a:p>
            <a:pPr marL="571500" lvl="0" indent="-571500">
              <a:buFont typeface="Arial" panose="020B0604020202020204" pitchFamily="34" charset="0"/>
              <a:buChar char="•"/>
            </a:pPr>
            <a:endParaRPr lang="en-US" sz="40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This study is still </a:t>
            </a:r>
            <a:r>
              <a:rPr lang="en-US" sz="40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 progress</a:t>
            </a:r>
            <a:endParaRPr lang="en-US" sz="40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0"/>
            <a:endParaRPr lang="en-US" sz="36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571500" lvl="0" indent="-571500">
              <a:buFont typeface="Arial" panose="020B0604020202020204" pitchFamily="34" charset="0"/>
              <a:buChar char="•"/>
            </a:pPr>
            <a:endParaRPr lang="en-US" sz="36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3" name="Next Steps title">
            <a:extLst>
              <a:ext uri="{FF2B5EF4-FFF2-40B4-BE49-F238E27FC236}">
                <a16:creationId xmlns:a16="http://schemas.microsoft.com/office/drawing/2014/main" id="{9EC2338B-4C2C-41CF-9F5C-6287CBAF3E7A}"/>
              </a:ext>
            </a:extLst>
          </p:cNvPr>
          <p:cNvSpPr/>
          <p:nvPr/>
        </p:nvSpPr>
        <p:spPr>
          <a:xfrm>
            <a:off x="33388988" y="7096195"/>
            <a:ext cx="9791700" cy="839313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rgbClr val="2D3C50"/>
                </a:solidFill>
                <a:latin typeface="Bree Serif" panose="02000503040000020004" pitchFamily="2" charset="0"/>
              </a:rPr>
              <a:t>Next Steps</a:t>
            </a:r>
          </a:p>
        </p:txBody>
      </p:sp>
      <p:pic>
        <p:nvPicPr>
          <p:cNvPr id="26" name="Mom and daughter pic" descr="A person posing for the camera&#10;&#10;Description automatically generated">
            <a:extLst>
              <a:ext uri="{FF2B5EF4-FFF2-40B4-BE49-F238E27FC236}">
                <a16:creationId xmlns:a16="http://schemas.microsoft.com/office/drawing/2014/main" id="{CD12A894-C026-4A35-9427-0C4B380FE6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43079" y="19437976"/>
            <a:ext cx="10663594" cy="6734252"/>
          </a:xfrm>
          <a:prstGeom prst="rect">
            <a:avLst/>
          </a:prstGeom>
        </p:spPr>
      </p:pic>
      <p:sp>
        <p:nvSpPr>
          <p:cNvPr id="20" name="Results Content">
            <a:extLst>
              <a:ext uri="{FF2B5EF4-FFF2-40B4-BE49-F238E27FC236}">
                <a16:creationId xmlns:a16="http://schemas.microsoft.com/office/drawing/2014/main" id="{45ECDD11-8FA4-4EBC-9A33-A65B12940149}"/>
              </a:ext>
            </a:extLst>
          </p:cNvPr>
          <p:cNvSpPr txBox="1"/>
          <p:nvPr/>
        </p:nvSpPr>
        <p:spPr>
          <a:xfrm>
            <a:off x="22373872" y="8143414"/>
            <a:ext cx="9722327" cy="217598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40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Multidimensional Perceived Social Support Scale (MSPSS)</a:t>
            </a:r>
          </a:p>
          <a:p>
            <a:pPr lvl="0"/>
            <a:r>
              <a:rPr lang="en-US" sz="4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 score of 1-2.9 indicates Low support </a:t>
            </a:r>
          </a:p>
          <a:p>
            <a:pPr lvl="0"/>
            <a:r>
              <a:rPr lang="en-US" sz="4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 score of 3-5 indicates Moderate Support </a:t>
            </a:r>
          </a:p>
          <a:p>
            <a:pPr lvl="0"/>
            <a:r>
              <a:rPr lang="en-US" sz="4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 score 5- 7 indicates High Support </a:t>
            </a:r>
          </a:p>
          <a:p>
            <a:pPr lvl="0"/>
            <a:endParaRPr lang="en-US" sz="40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0"/>
            <a:r>
              <a:rPr lang="en-US" sz="4000" u="sng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Target population mean score:</a:t>
            </a:r>
            <a:r>
              <a:rPr lang="en-US" sz="4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4.58</a:t>
            </a:r>
          </a:p>
          <a:p>
            <a:pPr lvl="0"/>
            <a:r>
              <a:rPr lang="en-US" sz="4000" u="sng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Interpretation</a:t>
            </a:r>
            <a:r>
              <a:rPr lang="en-US" sz="4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Moderate social support </a:t>
            </a:r>
          </a:p>
          <a:p>
            <a:pPr lvl="0"/>
            <a:endParaRPr lang="en-US" sz="40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0"/>
            <a:r>
              <a:rPr lang="en-US" sz="40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Connor Davidson Resilience Scale (CD-RISC 10)</a:t>
            </a:r>
          </a:p>
          <a:p>
            <a:pPr lvl="0"/>
            <a:r>
              <a:rPr lang="en-US" sz="4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Scores range from 0-40 with higher scores equaling greater resilience</a:t>
            </a:r>
          </a:p>
          <a:p>
            <a:pPr lvl="0"/>
            <a:endParaRPr lang="en-US" sz="40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0"/>
            <a:r>
              <a:rPr lang="en-US" sz="4000" u="sng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Target Population mean score</a:t>
            </a:r>
            <a:r>
              <a:rPr lang="en-US" sz="4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33.18</a:t>
            </a:r>
          </a:p>
          <a:p>
            <a:pPr lvl="0"/>
            <a:r>
              <a:rPr lang="en-US" sz="4000" u="sng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Interpretation</a:t>
            </a:r>
            <a:r>
              <a:rPr lang="en-US" sz="4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Extremely Resilient</a:t>
            </a:r>
          </a:p>
          <a:p>
            <a:pPr lvl="0"/>
            <a:r>
              <a:rPr lang="en-US" sz="4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  <a:p>
            <a:pPr lvl="0"/>
            <a:r>
              <a:rPr lang="en-US" sz="40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InCharge Financial Distress Scale/Financial Well-Being Scale</a:t>
            </a:r>
          </a:p>
          <a:p>
            <a:pPr lvl="0"/>
            <a:endParaRPr lang="en-US" sz="40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0"/>
            <a:r>
              <a:rPr lang="en-US" sz="4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Scores ranged from 1 to 10 </a:t>
            </a:r>
          </a:p>
          <a:p>
            <a:pPr lvl="0"/>
            <a:r>
              <a:rPr lang="en-US" sz="4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Scores closes to 1 indicated overwhelming financial stress or the lowest financial Well-being </a:t>
            </a:r>
          </a:p>
          <a:p>
            <a:pPr lvl="0"/>
            <a:r>
              <a:rPr lang="en-US" sz="4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Scores closest to 10 indicated no financial Stressor the highest financial well-being </a:t>
            </a:r>
          </a:p>
          <a:p>
            <a:pPr lvl="0"/>
            <a:endParaRPr lang="en-US" sz="4000" u="sng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0"/>
            <a:r>
              <a:rPr lang="en-US" sz="4000" u="sng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Target Population mean score</a:t>
            </a:r>
            <a:r>
              <a:rPr lang="en-US" sz="4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4.16</a:t>
            </a:r>
          </a:p>
          <a:p>
            <a:pPr lvl="0"/>
            <a:r>
              <a:rPr lang="en-US" sz="4000" u="sng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Interpretation</a:t>
            </a:r>
            <a:r>
              <a:rPr lang="en-US" sz="4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Low Financial Well-Being</a:t>
            </a:r>
          </a:p>
          <a:p>
            <a:pPr lvl="0"/>
            <a:endParaRPr lang="en-US" sz="36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0"/>
            <a:endParaRPr lang="en-US" sz="36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0"/>
            <a:endParaRPr lang="en-US" sz="36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0"/>
            <a:endParaRPr lang="en-US" sz="36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0"/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</p:txBody>
      </p:sp>
      <p:sp>
        <p:nvSpPr>
          <p:cNvPr id="21" name="Results title">
            <a:extLst>
              <a:ext uri="{FF2B5EF4-FFF2-40B4-BE49-F238E27FC236}">
                <a16:creationId xmlns:a16="http://schemas.microsoft.com/office/drawing/2014/main" id="{C59F2BED-4EC3-48A3-AA9E-8C76922558DA}"/>
              </a:ext>
            </a:extLst>
          </p:cNvPr>
          <p:cNvSpPr/>
          <p:nvPr/>
        </p:nvSpPr>
        <p:spPr>
          <a:xfrm>
            <a:off x="22304499" y="7096195"/>
            <a:ext cx="9791700" cy="839313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rgbClr val="2D3C50"/>
                </a:solidFill>
                <a:latin typeface="Bree Serif" panose="02000503040000020004" pitchFamily="2" charset="0"/>
              </a:rPr>
              <a:t>Results</a:t>
            </a:r>
          </a:p>
        </p:txBody>
      </p:sp>
      <p:sp>
        <p:nvSpPr>
          <p:cNvPr id="18" name="Methodology content">
            <a:extLst>
              <a:ext uri="{FF2B5EF4-FFF2-40B4-BE49-F238E27FC236}">
                <a16:creationId xmlns:a16="http://schemas.microsoft.com/office/drawing/2014/main" id="{F11B3E59-AE53-4DED-A971-E053DEE116C7}"/>
              </a:ext>
            </a:extLst>
          </p:cNvPr>
          <p:cNvSpPr txBox="1"/>
          <p:nvPr/>
        </p:nvSpPr>
        <p:spPr>
          <a:xfrm>
            <a:off x="11563670" y="8266525"/>
            <a:ext cx="9722327" cy="21513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40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Interviews</a:t>
            </a:r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Phone &amp; In-Person (semi-structured)</a:t>
            </a:r>
          </a:p>
          <a:p>
            <a:pPr lvl="0"/>
            <a:endParaRPr lang="en-US" sz="40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0"/>
            <a:r>
              <a:rPr lang="en-US" sz="40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Questionnaires</a:t>
            </a:r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US" sz="4000" u="sng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Demographic Information Form</a:t>
            </a:r>
          </a:p>
          <a:p>
            <a:pPr marL="571500" lvl="0" indent="-571500">
              <a:buFont typeface="Arial" panose="020B0604020202020204" pitchFamily="34" charset="0"/>
              <a:buChar char="•"/>
            </a:pPr>
            <a:endParaRPr lang="en-US" sz="4000" u="sng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US" sz="4000" u="sng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Multidimensional Perceived Social Support Scale (MSPSS): </a:t>
            </a:r>
            <a:r>
              <a:rPr lang="en-US" sz="4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Measures perceived support from family, friends and significant others </a:t>
            </a:r>
          </a:p>
          <a:p>
            <a:pPr marL="571500" lvl="0" indent="-571500">
              <a:buFont typeface="Arial" panose="020B0604020202020204" pitchFamily="34" charset="0"/>
              <a:buChar char="•"/>
            </a:pPr>
            <a:endParaRPr lang="en-US" sz="40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US" sz="4000" u="sng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Resilience Scale (CD-RISC 10): </a:t>
            </a:r>
            <a:r>
              <a:rPr lang="en-US" sz="4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Measures personal qualities that enable one to thrive in the face of adversity </a:t>
            </a:r>
          </a:p>
          <a:p>
            <a:pPr marL="571500" lvl="0" indent="-571500">
              <a:buFont typeface="Arial" panose="020B0604020202020204" pitchFamily="34" charset="0"/>
              <a:buChar char="•"/>
            </a:pPr>
            <a:endParaRPr lang="en-US" sz="40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4000" u="sng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InCharge Financial Distress Scale/Financial Well-Being Scale</a:t>
            </a:r>
            <a:r>
              <a:rPr lang="en-US" sz="4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The financial distress scale is a subjective tool that measures how the individual perceives their financial conditions as well as how they are affected.</a:t>
            </a:r>
          </a:p>
          <a:p>
            <a:pPr marL="571500" lvl="0" indent="-571500">
              <a:buFont typeface="Arial" panose="020B0604020202020204" pitchFamily="34" charset="0"/>
              <a:buChar char="•"/>
            </a:pPr>
            <a:endParaRPr lang="en-US" sz="40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US" sz="4000" u="sng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Family Strengths Scale</a:t>
            </a:r>
            <a:r>
              <a:rPr lang="en-US" sz="4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Assesses strengths according to economic, problem-solving, communication, family cohesion and social support assets.</a:t>
            </a:r>
          </a:p>
          <a:p>
            <a:pPr lvl="0"/>
            <a:endParaRPr lang="en-US" sz="40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0"/>
            <a:r>
              <a:rPr lang="en-US" sz="40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Sample </a:t>
            </a:r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15 African-American Mothers of exceptional children aged 6 to 22</a:t>
            </a:r>
          </a:p>
          <a:p>
            <a:pPr lvl="0"/>
            <a:endParaRPr lang="en-US" sz="36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571500" lvl="0" indent="-571500">
              <a:buFont typeface="Arial" panose="020B0604020202020204" pitchFamily="34" charset="0"/>
              <a:buChar char="•"/>
            </a:pPr>
            <a:endParaRPr lang="en-US" sz="36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9" name="Methodlogy title">
            <a:extLst>
              <a:ext uri="{FF2B5EF4-FFF2-40B4-BE49-F238E27FC236}">
                <a16:creationId xmlns:a16="http://schemas.microsoft.com/office/drawing/2014/main" id="{B2352664-69B3-4116-8179-FBD03FBE287B}"/>
              </a:ext>
            </a:extLst>
          </p:cNvPr>
          <p:cNvSpPr/>
          <p:nvPr/>
        </p:nvSpPr>
        <p:spPr>
          <a:xfrm>
            <a:off x="11462296" y="7079407"/>
            <a:ext cx="9791700" cy="839313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rgbClr val="2D3C50"/>
                </a:solidFill>
                <a:latin typeface="Bree Serif" panose="02000503040000020004" pitchFamily="2" charset="0"/>
              </a:rPr>
              <a:t>Methodology</a:t>
            </a:r>
          </a:p>
        </p:txBody>
      </p:sp>
      <p:sp>
        <p:nvSpPr>
          <p:cNvPr id="33" name="Lit Review Content"/>
          <p:cNvSpPr txBox="1"/>
          <p:nvPr/>
        </p:nvSpPr>
        <p:spPr>
          <a:xfrm>
            <a:off x="804933" y="22186541"/>
            <a:ext cx="9722327" cy="109260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Resilience is modifiable and can improve with proper supports</a:t>
            </a:r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Researchers have found that the more severe the disability, the greater the likelihood of family finance-related stress </a:t>
            </a:r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Reports show that 25% to 30% of families have to cut back work hours or stop working entirely due to their child's condition as a result increasing family financial problems </a:t>
            </a:r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Research suggests evaluation of interventions that focus on equalizing economic opportunity for families w/exceptional children, need to be increased (flexible work and inclusive childcare policies)</a:t>
            </a:r>
          </a:p>
          <a:p>
            <a:pPr lvl="0"/>
            <a:endParaRPr lang="en-US" sz="24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5" name="Literature Review Title"/>
          <p:cNvSpPr/>
          <p:nvPr/>
        </p:nvSpPr>
        <p:spPr>
          <a:xfrm>
            <a:off x="793983" y="21379617"/>
            <a:ext cx="9791700" cy="839313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rgbClr val="2D3C50"/>
                </a:solidFill>
                <a:latin typeface="Bree Serif" panose="02000503040000020004" pitchFamily="2" charset="0"/>
              </a:rPr>
              <a:t>Literature Review</a:t>
            </a:r>
          </a:p>
        </p:txBody>
      </p:sp>
      <p:sp>
        <p:nvSpPr>
          <p:cNvPr id="27" name="Intro Content Shaded box" descr="The purpose of the study is to understand the finance-related stress that, African American families who have a school age child with significant disabilities from low-income households, experience. In addition, the study will explore the supports and resources families’ access, the social supports they have, the coping strategies and resilience they experience as a family unit. "/>
          <p:cNvSpPr/>
          <p:nvPr/>
        </p:nvSpPr>
        <p:spPr>
          <a:xfrm>
            <a:off x="826475" y="7142172"/>
            <a:ext cx="9791700" cy="14142335"/>
          </a:xfrm>
          <a:prstGeom prst="rect">
            <a:avLst/>
          </a:prstGeom>
          <a:solidFill>
            <a:srgbClr val="2D3C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b="1" dirty="0">
              <a:solidFill>
                <a:schemeClr val="bg1"/>
              </a:solidFill>
            </a:endParaRPr>
          </a:p>
        </p:txBody>
      </p:sp>
      <p:sp>
        <p:nvSpPr>
          <p:cNvPr id="32" name="Intro Content"/>
          <p:cNvSpPr txBox="1"/>
          <p:nvPr/>
        </p:nvSpPr>
        <p:spPr>
          <a:xfrm>
            <a:off x="1052869" y="7161950"/>
            <a:ext cx="9372600" cy="1425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4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purpose of the study is to understand the finance-related stress that, African American families who have a school age child with significant disabilities from low-income households, experience. In addition, the study will explore the supports and resources families’ access, the social supports they have, the coping strategies and resilience they experience as a family unit. Purposive sampling will be used to recruit African American mothers who have a school age child with significant disabilities (aged 6 through 22 years) from low-income households in Athens, Georgia &amp; surrounding locations. This research project focuses on pre-existing vulnerabilities and multiple, cumulative burdens faced by people having intersectional identities (people of color with disabilities who live in poverty). </a:t>
            </a:r>
          </a:p>
        </p:txBody>
      </p:sp>
      <p:sp>
        <p:nvSpPr>
          <p:cNvPr id="30" name="Into Title"/>
          <p:cNvSpPr/>
          <p:nvPr/>
        </p:nvSpPr>
        <p:spPr>
          <a:xfrm>
            <a:off x="826475" y="6281839"/>
            <a:ext cx="9791700" cy="839313"/>
          </a:xfrm>
          <a:prstGeom prst="rect">
            <a:avLst/>
          </a:prstGeom>
          <a:ln w="762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rgbClr val="2D3C50"/>
                </a:solidFill>
                <a:latin typeface="Bree Serif" panose="02000503040000020004" pitchFamily="2" charset="0"/>
              </a:rPr>
              <a:t>Introduction</a:t>
            </a:r>
          </a:p>
        </p:txBody>
      </p:sp>
      <p:pic>
        <p:nvPicPr>
          <p:cNvPr id="5" name="UGA IHDD LOGO" descr="University of Georgia, Institute on Human Development and Disability, College of Family and Consumer Sciences">
            <a:extLst>
              <a:ext uri="{FF2B5EF4-FFF2-40B4-BE49-F238E27FC236}">
                <a16:creationId xmlns:a16="http://schemas.microsoft.com/office/drawing/2014/main" id="{866A0148-D48F-45A3-9890-955F90449F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" y="255932"/>
            <a:ext cx="8305800" cy="3826860"/>
          </a:xfrm>
          <a:prstGeom prst="rect">
            <a:avLst/>
          </a:prstGeom>
        </p:spPr>
      </p:pic>
      <p:sp>
        <p:nvSpPr>
          <p:cNvPr id="15" name="Presenter Name">
            <a:extLst>
              <a:ext uri="{FF2B5EF4-FFF2-40B4-BE49-F238E27FC236}">
                <a16:creationId xmlns:a16="http://schemas.microsoft.com/office/drawing/2014/main" id="{3372A251-F0BA-4160-BA4B-E2D8E2D287AA}"/>
              </a:ext>
            </a:extLst>
          </p:cNvPr>
          <p:cNvSpPr txBox="1"/>
          <p:nvPr/>
        </p:nvSpPr>
        <p:spPr>
          <a:xfrm>
            <a:off x="5739169" y="3880585"/>
            <a:ext cx="39309371" cy="1015663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defPPr>
              <a:defRPr kern="1200" smtId="4294967295"/>
            </a:defPPr>
            <a:lvl1pPr marL="0" marR="0" indent="0" algn="l" defTabSz="376108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sz="6000" kern="1200" baseline="0">
                <a:solidFill>
                  <a:schemeClr val="tx2"/>
                </a:solidFill>
                <a:latin typeface="Franklin Gothic Heavy" pitchFamily="34" charset="0"/>
                <a:ea typeface="+mn-ea"/>
                <a:cs typeface="+mn-cs"/>
              </a:defRPr>
            </a:lvl1pPr>
            <a:lvl2pPr marL="1880543" indent="0" algn="l" defTabSz="3761086" rtl="0" eaLnBrk="1" latinLnBrk="0" hangingPunct="1">
              <a:spcBef>
                <a:spcPct val="20000"/>
              </a:spcBef>
              <a:buFontTx/>
              <a:buNone/>
              <a:defRPr sz="1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761086" indent="0" algn="l" defTabSz="3761086" rtl="0" eaLnBrk="1" latinLnBrk="0" hangingPunct="1">
              <a:spcBef>
                <a:spcPct val="20000"/>
              </a:spcBef>
              <a:buFontTx/>
              <a:buNone/>
              <a:defRPr sz="9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641629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522172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342988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223531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104074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984617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6600" dirty="0">
                <a:solidFill>
                  <a:srgbClr val="2D3C5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Rasheeda L. Alford, BA</a:t>
            </a:r>
          </a:p>
        </p:txBody>
      </p:sp>
      <p:sp>
        <p:nvSpPr>
          <p:cNvPr id="14" name="Study Title" descr="Families of School Age Children with Disabilities Financial Stress and Resilience Study">
            <a:extLst>
              <a:ext uri="{FF2B5EF4-FFF2-40B4-BE49-F238E27FC236}">
                <a16:creationId xmlns:a16="http://schemas.microsoft.com/office/drawing/2014/main" id="{96D93ECD-B6C6-4112-90D7-E231945E1F30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024714" y="43114"/>
            <a:ext cx="39309371" cy="314719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kern="1200" smtId="4294967295"/>
            </a:defPPr>
            <a:lvl1pPr marL="0" marR="0" indent="0" algn="l" defTabSz="3783013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defRPr sz="6000" kern="1200" baseline="0">
                <a:solidFill>
                  <a:schemeClr val="tx2"/>
                </a:solidFill>
                <a:latin typeface="Franklin Gothic Heavy" pitchFamily="34" charset="0"/>
                <a:ea typeface="+mn-ea"/>
                <a:cs typeface="+mn-cs"/>
              </a:defRPr>
            </a:lvl1pPr>
            <a:lvl2pPr marL="1880543" indent="0" algn="l" defTabSz="3761086" rtl="0" eaLnBrk="1" latinLnBrk="0" hangingPunct="1">
              <a:spcBef>
                <a:spcPct val="20000"/>
              </a:spcBef>
              <a:buFontTx/>
              <a:buNone/>
              <a:defRPr sz="1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761086" indent="0" algn="l" defTabSz="3761086" rtl="0" eaLnBrk="1" latinLnBrk="0" hangingPunct="1">
              <a:spcBef>
                <a:spcPct val="20000"/>
              </a:spcBef>
              <a:buFontTx/>
              <a:buNone/>
              <a:defRPr sz="9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641629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522172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342988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223531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104074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984617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0295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0" b="0" i="0" u="none" strike="noStrike" kern="1200" cap="none" spc="0" normalizeH="0" baseline="0" noProof="0" dirty="0">
                <a:ln>
                  <a:noFill/>
                </a:ln>
                <a:solidFill>
                  <a:srgbClr val="2D3C50"/>
                </a:solidFill>
                <a:effectLst/>
                <a:uLnTx/>
                <a:uFillTx/>
                <a:latin typeface="Bree Serif" panose="02000503040000020004" pitchFamily="2" charset="0"/>
                <a:ea typeface="+mn-ea"/>
                <a:cs typeface="Calibri" panose="020F0502020204030204" pitchFamily="34" charset="0"/>
              </a:rPr>
              <a:t>Families of </a:t>
            </a:r>
            <a:r>
              <a:rPr kumimoji="0" lang="en-US" sz="12500" b="0" i="0" u="none" strike="noStrike" kern="1200" cap="none" spc="0" normalizeH="0" baseline="0" noProof="0" dirty="0">
                <a:ln>
                  <a:noFill/>
                </a:ln>
                <a:solidFill>
                  <a:srgbClr val="2D3C50"/>
                </a:solidFill>
                <a:effectLst/>
                <a:uLnTx/>
                <a:uFillTx/>
                <a:latin typeface="Bree Serif" panose="02000503040000020004" pitchFamily="2" charset="0"/>
                <a:ea typeface="+mn-ea"/>
                <a:cs typeface="Calibri" panose="020F0502020204030204" pitchFamily="34" charset="0"/>
              </a:rPr>
              <a:t>School Age Children with Disabilities Financial Stress and Resilience Study</a:t>
            </a:r>
          </a:p>
        </p:txBody>
      </p:sp>
    </p:spTree>
    <p:extLst>
      <p:ext uri="{BB962C8B-B14F-4D97-AF65-F5344CB8AC3E}">
        <p14:creationId xmlns:p14="http://schemas.microsoft.com/office/powerpoint/2010/main" val="2449180790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6.2.9200.0"/>
  <p:tag name="AS_RELEASE_DATE" val="2016.09.30"/>
  <p:tag name="AS_TITLE" val="Aspose.Slides for .NET 4.0"/>
  <p:tag name="AS_VERSION" val="16.9.0.0"/>
  <p:tag name="MAKESIGNSTEMPLATE" val="comprehensivecrimson|09-2018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1934</TotalTime>
  <Words>566</Words>
  <Application>Microsoft Office PowerPoint</Application>
  <PresentationFormat>Custom</PresentationFormat>
  <Paragraphs>72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Open Sans</vt:lpstr>
      <vt:lpstr>Bree Serif</vt:lpstr>
      <vt:lpstr>Calibri</vt:lpstr>
      <vt:lpstr>Arial</vt:lpstr>
      <vt:lpstr>Office Theme</vt:lpstr>
      <vt:lpstr>Families of School Age Children with Disabilities Financial Stress and Resilience Study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jessie</dc:creator>
  <cp:lastModifiedBy>rasheeda alford</cp:lastModifiedBy>
  <cp:revision>36</cp:revision>
  <dcterms:created xsi:type="dcterms:W3CDTF">2015-06-02T17:01:52Z</dcterms:created>
  <dcterms:modified xsi:type="dcterms:W3CDTF">2019-11-08T16:59:41Z</dcterms:modified>
</cp:coreProperties>
</file>